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848" r:id="rId3"/>
    <p:sldId id="873" r:id="rId4"/>
    <p:sldId id="866" r:id="rId5"/>
    <p:sldId id="867" r:id="rId6"/>
    <p:sldId id="868" r:id="rId7"/>
    <p:sldId id="882" r:id="rId8"/>
    <p:sldId id="883" r:id="rId9"/>
    <p:sldId id="879" r:id="rId10"/>
    <p:sldId id="870" r:id="rId11"/>
    <p:sldId id="871" r:id="rId12"/>
    <p:sldId id="869" r:id="rId13"/>
    <p:sldId id="884" r:id="rId14"/>
    <p:sldId id="885" r:id="rId15"/>
    <p:sldId id="886" r:id="rId16"/>
    <p:sldId id="881" r:id="rId17"/>
    <p:sldId id="872" r:id="rId18"/>
    <p:sldId id="874" r:id="rId19"/>
    <p:sldId id="876" r:id="rId20"/>
    <p:sldId id="877" r:id="rId21"/>
    <p:sldId id="880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FAECB-31B2-9079-4444-3D344BE2C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312CB-3C8F-2061-FD00-676558832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74385-0A8F-C34E-2D44-5AF749A5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F9569-FB68-0818-D3D8-19540795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2808C-689D-EBBE-495E-9747147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06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DDAFC-F53C-5611-E9BE-613C3BBF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F0FA82-7774-631D-F2D3-2C8354165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D36C48-D022-2C15-9537-07EDEC92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8BD79-690A-603D-6D27-C28AB5E7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8E0B30-835E-3AF0-11EF-D61FA22D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03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32C125-C388-C3B7-CEB0-AD2AE668D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F28CA5-229D-B02D-3901-92A0F7634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22658-C232-AFA8-665D-F5412A93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0FE48-3F4E-41C1-7854-D3889419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3B98B-767F-478F-4E5D-D9300753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462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44F8E-2E31-FA84-FFDB-52B5911C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88E43A-F752-F26C-4666-16F05890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FC7F3-0A97-89E8-4865-3A177735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43B5A-2103-29D2-E890-02C41901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517FA3-A42E-2E20-56F4-9B080B1E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855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0A6ED-08A4-F548-9F8B-334A3500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233D8A-344B-4CAD-EF84-D8F5FA6E2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B2F57-2A39-5435-6F0A-D21A511E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663B-56FE-72DF-B36D-709BB122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56C56-A99B-43E6-4AA5-89A5D7BE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974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40CF9-08B7-25C1-AD81-5F5EBF3A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131A1-68E1-CC8E-E52F-5F60165AA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B2A72B-BAAE-6161-6A37-E1BC4A37E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410262-4060-E747-9BA7-505FD3AF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03A377-806F-F6DF-902D-D5E34FF2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98836-FC82-D8DB-DD9A-5DD9073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5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78869-FBB1-2680-3D6B-D7362B56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DE070-F294-23B2-2D91-98CD938C6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8C4717-999F-CBB7-E1DF-DE472E1EA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B290AF-F6B6-37BF-E6D3-87F8140CC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752B1A-4BD8-0F5D-C6B1-A66601236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489D6F-9C5B-38BE-2F07-88617C62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D5D49A-AF88-2C82-C4C7-94CFA8BF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C44B5A-1A6E-C0F7-510E-D6E3A2E8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85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B5C6-A54F-8312-C03B-3F2BD031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4F7DEE-131B-8299-3474-683326A3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437BB5-450D-0041-B7CF-FF8A2ABB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95414B-FF7A-64F6-2B25-11552569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161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C6AB87-BA4E-B6C4-F527-5B054848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315240-26D6-08EC-B6BB-1B832D06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C2C635-E469-BF74-8D14-CE7C0CF7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4F455-2700-B688-882B-5864A194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FF96C-8B0B-280D-6861-3FCC2C69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07078E-A4AF-8769-538A-5BD58D59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1BBC0B-1256-5C3E-6B2E-F5CEF40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84A70-CF8D-EF70-180E-8F4E608D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7F0A5-CDE3-2CDC-5AC8-9C143FF4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320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E3C95-B0C6-F147-01C5-72F3E1AC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1CF38A-E55C-33A2-DB00-A26404AD8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B12732-4E90-B657-252C-8910C97DF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A014E1-9E0A-5F68-7497-86D664F6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805F5-C90E-B5AC-8D97-B01252AE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F45B3D-2629-2B0D-F970-584E6D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370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7C309-7DCD-9245-C127-1DFC8506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25A15-9E6B-6220-DCAE-2B445E015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CE42F-F34A-ED45-E0D9-1D71C05C2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D3080-0E37-4D11-BE76-7E36FE703580}" type="datetimeFigureOut">
              <a:rPr lang="es-CL" smtClean="0"/>
              <a:t>08-03-2026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38DA1-A06C-CB9F-0D11-F71C188E5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48085F-6DE7-D4DE-99F5-70B45346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1B6F-52C7-4BA4-9A07-AF3AACC80CA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49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710F1-C0B6-F86C-E7CD-BF9ABD238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" y="2117843"/>
            <a:ext cx="11165840" cy="3022282"/>
          </a:xfrm>
        </p:spPr>
        <p:txBody>
          <a:bodyPr>
            <a:normAutofit fontScale="90000"/>
          </a:bodyPr>
          <a:lstStyle/>
          <a:p>
            <a:r>
              <a:rPr lang="es-E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Buenas tardes madres, padres y apoderados del Colegio Corazón de Jesús de Quinta Normal enviamos</a:t>
            </a:r>
            <a:br>
              <a:rPr lang="es-E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SIMCE 2025</a:t>
            </a:r>
            <a:b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61AF96-9AB7-9062-42C9-70A3C66A9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4968240"/>
            <a:ext cx="9144000" cy="1021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DE MARZO 2026</a:t>
            </a:r>
          </a:p>
        </p:txBody>
      </p:sp>
    </p:spTree>
    <p:extLst>
      <p:ext uri="{BB962C8B-B14F-4D97-AF65-F5344CB8AC3E}">
        <p14:creationId xmlns:p14="http://schemas.microsoft.com/office/powerpoint/2010/main" val="273544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949D-E19E-0CB3-46D3-DD1FEFF8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1C4D3-B455-47BF-A28D-3F86694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371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RESULTADOS SIMCE 8° BÁSICO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8BF4B7-48FF-0F57-0B50-9B5E4214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97" y="1720806"/>
            <a:ext cx="5555286" cy="44628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588F1C-AE06-0290-9C40-8DDF9DAEC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6725" y="1605666"/>
            <a:ext cx="5484378" cy="45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DF738-2FE7-CBC8-2488-78652AFB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89" y="1565753"/>
            <a:ext cx="11186786" cy="38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EA3C-25C2-04CF-0ABF-0CF7D3550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95CB7-92D2-FFFC-7901-0CE1D954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23" y="953848"/>
            <a:ext cx="11265775" cy="132556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+mn-lt"/>
              </a:rPr>
              <a:t>RESULTADOS IDPS (INDICADORES DE DESARROLLO PERSONAL Y SOCIAL) 8° BÁSICO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7E63C0-8C9E-4EF6-C5F4-6914E34E1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114"/>
          <a:stretch>
            <a:fillRect/>
          </a:stretch>
        </p:blipFill>
        <p:spPr>
          <a:xfrm>
            <a:off x="321501" y="2279410"/>
            <a:ext cx="5774499" cy="4192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E4FC32-7F67-34F0-3B48-C3EFFAD08D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88"/>
          <a:stretch>
            <a:fillRect/>
          </a:stretch>
        </p:blipFill>
        <p:spPr>
          <a:xfrm>
            <a:off x="6164233" y="2279410"/>
            <a:ext cx="5774499" cy="41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78BC-BE9A-FD21-91B7-DF7A27E6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634"/>
            <a:ext cx="10515600" cy="1325563"/>
          </a:xfrm>
        </p:spPr>
        <p:txBody>
          <a:bodyPr/>
          <a:lstStyle/>
          <a:p>
            <a:r>
              <a:rPr lang="es-CL" dirty="0"/>
              <a:t>COMPARACIÓN CON PROMEDIO NACIONAL LECTURA 8° BÁSICO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C01202-27B0-01E3-CB08-CD5C4846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7" y="2217309"/>
            <a:ext cx="10931486" cy="29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EDDC-3C2E-57EA-39FD-0C9F1289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530"/>
            <a:ext cx="10515600" cy="1325563"/>
          </a:xfrm>
        </p:spPr>
        <p:txBody>
          <a:bodyPr/>
          <a:lstStyle/>
          <a:p>
            <a:r>
              <a:rPr lang="es-CL" dirty="0"/>
              <a:t>OMPARACIÓN CON PROMEDIO NACIONAL MATEMÁTICA 8° BÁSICO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7B70D1-98D9-B93A-708E-130CF36E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5" y="2367093"/>
            <a:ext cx="113273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4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C724E-20E7-DA60-4FB8-389F0BAA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10" y="1254473"/>
            <a:ext cx="10515600" cy="1325563"/>
          </a:xfrm>
        </p:spPr>
        <p:txBody>
          <a:bodyPr/>
          <a:lstStyle/>
          <a:p>
            <a:r>
              <a:rPr lang="es-CL" dirty="0"/>
              <a:t>COMPARACIÓN CON PROMEDIO NACIONAL HISTORIA 8° BÁSICO 2025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E80685-3872-64C2-A2FE-6686872D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79" y="2809897"/>
            <a:ext cx="11000461" cy="2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A38-1EC1-606A-155A-1E7E2B673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DAA36-341B-9D46-C9AE-026E8614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866"/>
            <a:ext cx="10515600" cy="1325563"/>
          </a:xfrm>
        </p:spPr>
        <p:txBody>
          <a:bodyPr/>
          <a:lstStyle/>
          <a:p>
            <a:r>
              <a:rPr lang="es-CL" dirty="0"/>
              <a:t>RANKING COMUNAL SIMCE 2025 8° BÁSICO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96E98B6-ED6E-22EA-2A07-D4BCEA23B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55440"/>
              </p:ext>
            </p:extLst>
          </p:nvPr>
        </p:nvGraphicFramePr>
        <p:xfrm>
          <a:off x="400834" y="2297429"/>
          <a:ext cx="106847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939">
                  <a:extLst>
                    <a:ext uri="{9D8B030D-6E8A-4147-A177-3AD203B41FA5}">
                      <a16:colId xmlns:a16="http://schemas.microsoft.com/office/drawing/2014/main" val="546871148"/>
                    </a:ext>
                  </a:extLst>
                </a:gridCol>
                <a:gridCol w="1966586">
                  <a:extLst>
                    <a:ext uri="{9D8B030D-6E8A-4147-A177-3AD203B41FA5}">
                      <a16:colId xmlns:a16="http://schemas.microsoft.com/office/drawing/2014/main" val="3599505169"/>
                    </a:ext>
                  </a:extLst>
                </a:gridCol>
                <a:gridCol w="1826295">
                  <a:extLst>
                    <a:ext uri="{9D8B030D-6E8A-4147-A177-3AD203B41FA5}">
                      <a16:colId xmlns:a16="http://schemas.microsoft.com/office/drawing/2014/main" val="1347704921"/>
                    </a:ext>
                  </a:extLst>
                </a:gridCol>
                <a:gridCol w="2136940">
                  <a:extLst>
                    <a:ext uri="{9D8B030D-6E8A-4147-A177-3AD203B41FA5}">
                      <a16:colId xmlns:a16="http://schemas.microsoft.com/office/drawing/2014/main" val="113358756"/>
                    </a:ext>
                  </a:extLst>
                </a:gridCol>
                <a:gridCol w="2136940">
                  <a:extLst>
                    <a:ext uri="{9D8B030D-6E8A-4147-A177-3AD203B41FA5}">
                      <a16:colId xmlns:a16="http://schemas.microsoft.com/office/drawing/2014/main" val="222099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ASIGNATURA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CORAZÓN DE JESÚS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GRENOBLE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ELVIRA MATTE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OLGA NAVARRO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46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MATEMÁTICA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4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/>
                        <a:t>HISTORIA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0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9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229ED-39FD-9DCD-E73F-68532CC3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E2312-0564-6B74-9EBB-9012F4A6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371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RESULTADOS SIMCE II MEDIO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F482B9-7E91-9DF7-829B-F4244C34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5" y="1804075"/>
            <a:ext cx="5669620" cy="45935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8E2A53-3606-93CF-8ACD-31C904FDC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5938"/>
            <a:ext cx="5669620" cy="4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8A25-70DF-A292-2868-03B961F6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8B1AF-762C-637E-7124-F701FAA8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23" y="953848"/>
            <a:ext cx="10944273" cy="132556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+mn-lt"/>
              </a:rPr>
              <a:t>RESULTADOS IDPS (INDICADORES DE DESARROLLO PERSONAL Y SOCIAL) II MEDIO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799C85-BB3C-690D-FDAC-309DC8E6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7" y="2152027"/>
            <a:ext cx="5640210" cy="3948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729FC8-9F56-E3EB-6E5B-0948AA50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2026"/>
            <a:ext cx="5903300" cy="39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42492-4630-623C-0514-AB5CA304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9309"/>
            <a:ext cx="10515600" cy="788814"/>
          </a:xfrm>
        </p:spPr>
        <p:txBody>
          <a:bodyPr>
            <a:normAutofit fontScale="90000"/>
          </a:bodyPr>
          <a:lstStyle/>
          <a:p>
            <a:r>
              <a:rPr lang="es-CL" dirty="0"/>
              <a:t>COMPARCIÓN CON PROMEDIO NACIONAL LECTURA II MEDIO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BD82F9-71B3-DAD2-D24C-4AC662E8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7" y="2403904"/>
            <a:ext cx="10758066" cy="28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4AB65C-34FB-80EA-9247-A06756F2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306286"/>
            <a:ext cx="10515600" cy="685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/>
              <a:t>RESULTADOS SIMCE DESDE </a:t>
            </a:r>
            <a:r>
              <a:rPr lang="es-CL" b="1"/>
              <a:t>EL 2016 (HISTORICO)</a:t>
            </a:r>
            <a:endParaRPr lang="es-CL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DEB96B-D8F3-C40A-DC7F-5D5D6235A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80878"/>
              </p:ext>
            </p:extLst>
          </p:nvPr>
        </p:nvGraphicFramePr>
        <p:xfrm>
          <a:off x="468085" y="2549053"/>
          <a:ext cx="11255830" cy="3002661"/>
        </p:xfrm>
        <a:graphic>
          <a:graphicData uri="http://schemas.openxmlformats.org/drawingml/2006/table">
            <a:tbl>
              <a:tblPr firstRow="1" firstCol="1" bandRow="1"/>
              <a:tblGrid>
                <a:gridCol w="1938022">
                  <a:extLst>
                    <a:ext uri="{9D8B030D-6E8A-4147-A177-3AD203B41FA5}">
                      <a16:colId xmlns:a16="http://schemas.microsoft.com/office/drawing/2014/main" val="2593254497"/>
                    </a:ext>
                  </a:extLst>
                </a:gridCol>
                <a:gridCol w="1360440">
                  <a:extLst>
                    <a:ext uri="{9D8B030D-6E8A-4147-A177-3AD203B41FA5}">
                      <a16:colId xmlns:a16="http://schemas.microsoft.com/office/drawing/2014/main" val="1765794263"/>
                    </a:ext>
                  </a:extLst>
                </a:gridCol>
                <a:gridCol w="1359166">
                  <a:extLst>
                    <a:ext uri="{9D8B030D-6E8A-4147-A177-3AD203B41FA5}">
                      <a16:colId xmlns:a16="http://schemas.microsoft.com/office/drawing/2014/main" val="1545055579"/>
                    </a:ext>
                  </a:extLst>
                </a:gridCol>
                <a:gridCol w="1359166">
                  <a:extLst>
                    <a:ext uri="{9D8B030D-6E8A-4147-A177-3AD203B41FA5}">
                      <a16:colId xmlns:a16="http://schemas.microsoft.com/office/drawing/2014/main" val="3349571779"/>
                    </a:ext>
                  </a:extLst>
                </a:gridCol>
                <a:gridCol w="1359166">
                  <a:extLst>
                    <a:ext uri="{9D8B030D-6E8A-4147-A177-3AD203B41FA5}">
                      <a16:colId xmlns:a16="http://schemas.microsoft.com/office/drawing/2014/main" val="484368727"/>
                    </a:ext>
                  </a:extLst>
                </a:gridCol>
                <a:gridCol w="1359166">
                  <a:extLst>
                    <a:ext uri="{9D8B030D-6E8A-4147-A177-3AD203B41FA5}">
                      <a16:colId xmlns:a16="http://schemas.microsoft.com/office/drawing/2014/main" val="4107688234"/>
                    </a:ext>
                  </a:extLst>
                </a:gridCol>
                <a:gridCol w="1230970">
                  <a:extLst>
                    <a:ext uri="{9D8B030D-6E8A-4147-A177-3AD203B41FA5}">
                      <a16:colId xmlns:a16="http://schemas.microsoft.com/office/drawing/2014/main" val="1825907381"/>
                    </a:ext>
                  </a:extLst>
                </a:gridCol>
                <a:gridCol w="1289734">
                  <a:extLst>
                    <a:ext uri="{9D8B030D-6E8A-4147-A177-3AD203B41FA5}">
                      <a16:colId xmlns:a16="http://schemas.microsoft.com/office/drawing/2014/main" val="1096371904"/>
                    </a:ext>
                  </a:extLst>
                </a:gridCol>
              </a:tblGrid>
              <a:tr h="1000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4° básico</a:t>
                      </a:r>
                      <a:endParaRPr lang="es-CL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7132"/>
                  </a:ext>
                </a:extLst>
              </a:tr>
              <a:tr h="1000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Lenguaje</a:t>
                      </a:r>
                      <a:endParaRPr lang="es-C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006004"/>
                  </a:ext>
                </a:extLst>
              </a:tr>
              <a:tr h="1000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Matemática</a:t>
                      </a:r>
                      <a:endParaRPr lang="es-C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278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4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89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B5846-4286-FF34-6024-E65CCC56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92" y="1129212"/>
            <a:ext cx="10515600" cy="1325563"/>
          </a:xfrm>
        </p:spPr>
        <p:txBody>
          <a:bodyPr/>
          <a:lstStyle/>
          <a:p>
            <a:r>
              <a:rPr lang="es-CL" dirty="0"/>
              <a:t>COMPARACIÓN CON PROMEDIO NACIONAL MATEMÁTICA II MEDIO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47F9DE-080E-8D64-A3AB-47E8FE3F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7" y="2482500"/>
            <a:ext cx="10888165" cy="29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62B12-8901-AE26-B149-8EA81FC8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7D360-D2FC-6F3E-2A0B-9673896C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866"/>
            <a:ext cx="10515600" cy="1325563"/>
          </a:xfrm>
        </p:spPr>
        <p:txBody>
          <a:bodyPr/>
          <a:lstStyle/>
          <a:p>
            <a:r>
              <a:rPr lang="es-CL" dirty="0"/>
              <a:t>RANKING COMUNAL SIMCE 2025 II MEDIO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952C91-41BA-0E47-A565-2A0DC5679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33165"/>
              </p:ext>
            </p:extLst>
          </p:nvPr>
        </p:nvGraphicFramePr>
        <p:xfrm>
          <a:off x="838200" y="2301657"/>
          <a:ext cx="10515600" cy="314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34150967"/>
                    </a:ext>
                  </a:extLst>
                </a:gridCol>
                <a:gridCol w="1806358">
                  <a:extLst>
                    <a:ext uri="{9D8B030D-6E8A-4147-A177-3AD203B41FA5}">
                      <a16:colId xmlns:a16="http://schemas.microsoft.com/office/drawing/2014/main" val="2741154999"/>
                    </a:ext>
                  </a:extLst>
                </a:gridCol>
                <a:gridCol w="1991638">
                  <a:extLst>
                    <a:ext uri="{9D8B030D-6E8A-4147-A177-3AD203B41FA5}">
                      <a16:colId xmlns:a16="http://schemas.microsoft.com/office/drawing/2014/main" val="3533503048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3595568553"/>
                    </a:ext>
                  </a:extLst>
                </a:gridCol>
                <a:gridCol w="2046962">
                  <a:extLst>
                    <a:ext uri="{9D8B030D-6E8A-4147-A177-3AD203B41FA5}">
                      <a16:colId xmlns:a16="http://schemas.microsoft.com/office/drawing/2014/main" val="4187760851"/>
                    </a:ext>
                  </a:extLst>
                </a:gridCol>
              </a:tblGrid>
              <a:tr h="1146488">
                <a:tc>
                  <a:txBody>
                    <a:bodyPr/>
                    <a:lstStyle/>
                    <a:p>
                      <a:r>
                        <a:rPr lang="es-CL" sz="2800" dirty="0"/>
                        <a:t>ASIGNATURA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CORAZÓN DE JESÚS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/>
                        <a:t>ELVIRA MATTE</a:t>
                      </a:r>
                    </a:p>
                    <a:p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MOLINA LAVIN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/>
                        <a:t>FALCON</a:t>
                      </a:r>
                    </a:p>
                    <a:p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51090"/>
                  </a:ext>
                </a:extLst>
              </a:tr>
              <a:tr h="628719">
                <a:tc>
                  <a:txBody>
                    <a:bodyPr/>
                    <a:lstStyle/>
                    <a:p>
                      <a:r>
                        <a:rPr lang="es-CL" sz="28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44629"/>
                  </a:ext>
                </a:extLst>
              </a:tr>
              <a:tr h="1146488">
                <a:tc>
                  <a:txBody>
                    <a:bodyPr/>
                    <a:lstStyle/>
                    <a:p>
                      <a:r>
                        <a:rPr lang="es-CL" sz="2800" dirty="0"/>
                        <a:t>MATEMÁTICA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83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4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AE7FA1-70BF-AAA2-5BA1-09C30A8E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49884"/>
              </p:ext>
            </p:extLst>
          </p:nvPr>
        </p:nvGraphicFramePr>
        <p:xfrm>
          <a:off x="1728593" y="2161003"/>
          <a:ext cx="7690978" cy="3225188"/>
        </p:xfrm>
        <a:graphic>
          <a:graphicData uri="http://schemas.openxmlformats.org/drawingml/2006/table">
            <a:tbl>
              <a:tblPr firstRow="1" firstCol="1" bandRow="1"/>
              <a:tblGrid>
                <a:gridCol w="2953880">
                  <a:extLst>
                    <a:ext uri="{9D8B030D-6E8A-4147-A177-3AD203B41FA5}">
                      <a16:colId xmlns:a16="http://schemas.microsoft.com/office/drawing/2014/main" val="1753417082"/>
                    </a:ext>
                  </a:extLst>
                </a:gridCol>
                <a:gridCol w="2368549">
                  <a:extLst>
                    <a:ext uri="{9D8B030D-6E8A-4147-A177-3AD203B41FA5}">
                      <a16:colId xmlns:a16="http://schemas.microsoft.com/office/drawing/2014/main" val="1471268791"/>
                    </a:ext>
                  </a:extLst>
                </a:gridCol>
                <a:gridCol w="2368549">
                  <a:extLst>
                    <a:ext uri="{9D8B030D-6E8A-4147-A177-3AD203B41FA5}">
                      <a16:colId xmlns:a16="http://schemas.microsoft.com/office/drawing/2014/main" val="665087432"/>
                    </a:ext>
                  </a:extLst>
                </a:gridCol>
              </a:tblGrid>
              <a:tr h="71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8° básico</a:t>
                      </a:r>
                      <a:endParaRPr lang="es-CL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L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s-CL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134009"/>
                  </a:ext>
                </a:extLst>
              </a:tr>
              <a:tr h="71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Lenguaje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978288"/>
                  </a:ext>
                </a:extLst>
              </a:tr>
              <a:tr h="108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Matemática</a:t>
                      </a:r>
                      <a:endParaRPr lang="es-CL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169868"/>
                  </a:ext>
                </a:extLst>
              </a:tr>
              <a:tr h="71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Historia</a:t>
                      </a:r>
                      <a:endParaRPr lang="es-CL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3200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1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4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7A05A4-C405-2E7C-487A-036EA5578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3341"/>
              </p:ext>
            </p:extLst>
          </p:nvPr>
        </p:nvGraphicFramePr>
        <p:xfrm>
          <a:off x="613775" y="2573238"/>
          <a:ext cx="10740026" cy="2374543"/>
        </p:xfrm>
        <a:graphic>
          <a:graphicData uri="http://schemas.openxmlformats.org/drawingml/2006/table">
            <a:tbl>
              <a:tblPr firstRow="1" firstCol="1" bandRow="1"/>
              <a:tblGrid>
                <a:gridCol w="1847995">
                  <a:extLst>
                    <a:ext uri="{9D8B030D-6E8A-4147-A177-3AD203B41FA5}">
                      <a16:colId xmlns:a16="http://schemas.microsoft.com/office/drawing/2014/main" val="726896824"/>
                    </a:ext>
                  </a:extLst>
                </a:gridCol>
                <a:gridCol w="1299313">
                  <a:extLst>
                    <a:ext uri="{9D8B030D-6E8A-4147-A177-3AD203B41FA5}">
                      <a16:colId xmlns:a16="http://schemas.microsoft.com/office/drawing/2014/main" val="131059007"/>
                    </a:ext>
                  </a:extLst>
                </a:gridCol>
                <a:gridCol w="1296882">
                  <a:extLst>
                    <a:ext uri="{9D8B030D-6E8A-4147-A177-3AD203B41FA5}">
                      <a16:colId xmlns:a16="http://schemas.microsoft.com/office/drawing/2014/main" val="3923254849"/>
                    </a:ext>
                  </a:extLst>
                </a:gridCol>
                <a:gridCol w="1296882">
                  <a:extLst>
                    <a:ext uri="{9D8B030D-6E8A-4147-A177-3AD203B41FA5}">
                      <a16:colId xmlns:a16="http://schemas.microsoft.com/office/drawing/2014/main" val="1791985595"/>
                    </a:ext>
                  </a:extLst>
                </a:gridCol>
                <a:gridCol w="1296882">
                  <a:extLst>
                    <a:ext uri="{9D8B030D-6E8A-4147-A177-3AD203B41FA5}">
                      <a16:colId xmlns:a16="http://schemas.microsoft.com/office/drawing/2014/main" val="110577897"/>
                    </a:ext>
                  </a:extLst>
                </a:gridCol>
                <a:gridCol w="1296882">
                  <a:extLst>
                    <a:ext uri="{9D8B030D-6E8A-4147-A177-3AD203B41FA5}">
                      <a16:colId xmlns:a16="http://schemas.microsoft.com/office/drawing/2014/main" val="3308767302"/>
                    </a:ext>
                  </a:extLst>
                </a:gridCol>
                <a:gridCol w="1298098">
                  <a:extLst>
                    <a:ext uri="{9D8B030D-6E8A-4147-A177-3AD203B41FA5}">
                      <a16:colId xmlns:a16="http://schemas.microsoft.com/office/drawing/2014/main" val="2940533763"/>
                    </a:ext>
                  </a:extLst>
                </a:gridCol>
                <a:gridCol w="1107092">
                  <a:extLst>
                    <a:ext uri="{9D8B030D-6E8A-4147-A177-3AD203B41FA5}">
                      <a16:colId xmlns:a16="http://schemas.microsoft.com/office/drawing/2014/main" val="2204639787"/>
                    </a:ext>
                  </a:extLst>
                </a:gridCol>
              </a:tblGrid>
              <a:tr h="6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II medio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s-CL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2025</a:t>
                      </a:r>
                      <a:endParaRPr lang="es-CL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325028"/>
                  </a:ext>
                </a:extLst>
              </a:tr>
              <a:tr h="6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Lenguaje</a:t>
                      </a:r>
                      <a:endParaRPr lang="es-C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281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71912"/>
                  </a:ext>
                </a:extLst>
              </a:tr>
              <a:tr h="1030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Matemática</a:t>
                      </a:r>
                      <a:endParaRPr lang="es-C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2800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2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9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BEA0F-F11D-0B43-7B88-73EFE0FB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24" y="953848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RESULTADOS SIMCE 4° BÁSICO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553E01-C02B-1794-59C1-1B8C5DDF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2" y="2526371"/>
            <a:ext cx="5507277" cy="3945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4CE5A0-0DFA-2423-0C0A-7F606B72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49" y="2184626"/>
            <a:ext cx="5740753" cy="42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7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8BCA4-79E9-4197-10BB-8F8B1F65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50" y="1012574"/>
            <a:ext cx="11337098" cy="132556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+mn-lt"/>
              </a:rPr>
              <a:t>RESULTADOS IDPS (INDICADORES DE DESARROLLO PERSONAL Y SOCIAL) 4° BÁSICO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540FA8-36F2-7CEC-5A99-8351F69B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973" y="2620969"/>
            <a:ext cx="5873027" cy="39927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AC3998-412C-8304-6B80-16E7A1ED1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2151" y="2620969"/>
            <a:ext cx="5666876" cy="39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84B7B-C1DC-9787-FF6C-49799087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18" y="957265"/>
            <a:ext cx="10515600" cy="1325563"/>
          </a:xfrm>
        </p:spPr>
        <p:txBody>
          <a:bodyPr/>
          <a:lstStyle/>
          <a:p>
            <a:r>
              <a:rPr lang="es-CL" dirty="0"/>
              <a:t>COMPARACIÓN CON PROMEDIO NACIONA</a:t>
            </a:r>
            <a:br>
              <a:rPr lang="es-CL" dirty="0"/>
            </a:br>
            <a:r>
              <a:rPr lang="es-CL" dirty="0"/>
              <a:t>LECTURA 4° BÁSICO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87B373-0660-D92C-9211-FC9A9344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1" y="2282828"/>
            <a:ext cx="10515600" cy="29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17C92-D066-7E6C-3928-922D0FED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3" y="1029004"/>
            <a:ext cx="10515600" cy="1325563"/>
          </a:xfrm>
        </p:spPr>
        <p:txBody>
          <a:bodyPr/>
          <a:lstStyle/>
          <a:p>
            <a:r>
              <a:rPr lang="es-CL" dirty="0"/>
              <a:t>COMPRACIÓN CON RESULTADOS NACIONAL</a:t>
            </a:r>
            <a:br>
              <a:rPr lang="es-CL" dirty="0"/>
            </a:br>
            <a:r>
              <a:rPr lang="es-CL" dirty="0"/>
              <a:t>MATEMÁTICA 4° BÁSICO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7678B9-BDAA-8990-ED0D-46CE5858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34" y="2311342"/>
            <a:ext cx="10801491" cy="28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D212-5FFF-40C3-A379-D089511D8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1A132-6199-4A44-BB4D-CCE6223A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866"/>
            <a:ext cx="10515600" cy="1325563"/>
          </a:xfrm>
        </p:spPr>
        <p:txBody>
          <a:bodyPr/>
          <a:lstStyle/>
          <a:p>
            <a:r>
              <a:rPr lang="es-CL" b="1" dirty="0"/>
              <a:t>RANKING COMUNAL SIMCE 2025 4° BÁSICO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F0C2C5-C6CD-CA2F-2CC7-7ED14C6E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02646"/>
              </p:ext>
            </p:extLst>
          </p:nvPr>
        </p:nvGraphicFramePr>
        <p:xfrm>
          <a:off x="838200" y="2301657"/>
          <a:ext cx="10515600" cy="2921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34150967"/>
                    </a:ext>
                  </a:extLst>
                </a:gridCol>
                <a:gridCol w="1668571">
                  <a:extLst>
                    <a:ext uri="{9D8B030D-6E8A-4147-A177-3AD203B41FA5}">
                      <a16:colId xmlns:a16="http://schemas.microsoft.com/office/drawing/2014/main" val="274115499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3533503048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3595568553"/>
                    </a:ext>
                  </a:extLst>
                </a:gridCol>
                <a:gridCol w="2046962">
                  <a:extLst>
                    <a:ext uri="{9D8B030D-6E8A-4147-A177-3AD203B41FA5}">
                      <a16:colId xmlns:a16="http://schemas.microsoft.com/office/drawing/2014/main" val="4187760851"/>
                    </a:ext>
                  </a:extLst>
                </a:gridCol>
              </a:tblGrid>
              <a:tr h="1146488">
                <a:tc>
                  <a:txBody>
                    <a:bodyPr/>
                    <a:lstStyle/>
                    <a:p>
                      <a:r>
                        <a:rPr lang="es-CL" sz="2800" dirty="0"/>
                        <a:t>ASIGNATURA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CORAZÓN DE JESÚS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GRENOBLE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ELVIRA MATTE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OLGA NAVARRO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51090"/>
                  </a:ext>
                </a:extLst>
              </a:tr>
              <a:tr h="628719">
                <a:tc>
                  <a:txBody>
                    <a:bodyPr/>
                    <a:lstStyle/>
                    <a:p>
                      <a:r>
                        <a:rPr lang="es-CL" sz="28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44629"/>
                  </a:ext>
                </a:extLst>
              </a:tr>
              <a:tr h="1146488">
                <a:tc>
                  <a:txBody>
                    <a:bodyPr/>
                    <a:lstStyle/>
                    <a:p>
                      <a:r>
                        <a:rPr lang="es-CL" sz="2800" dirty="0"/>
                        <a:t>MATEMÁTICA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>
                          <a:highlight>
                            <a:srgbClr val="FFFF00"/>
                          </a:highlight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/>
                        <a:t>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83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398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308</Words>
  <Application>Microsoft Office PowerPoint</Application>
  <PresentationFormat>Panorámica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Times New Roman</vt:lpstr>
      <vt:lpstr>1_Tema de Office</vt:lpstr>
      <vt:lpstr>Buenas tardes madres, padres y apoderados del Colegio Corazón de Jesús de Quinta Normal enviamos  RESULTADOS SIMCE 2025 </vt:lpstr>
      <vt:lpstr>RESULTADOS SIMCE DESDE EL 2016 (HISTORICO)</vt:lpstr>
      <vt:lpstr>Presentación de PowerPoint</vt:lpstr>
      <vt:lpstr>Presentación de PowerPoint</vt:lpstr>
      <vt:lpstr>RESULTADOS SIMCE 4° BÁSICO 2025</vt:lpstr>
      <vt:lpstr>RESULTADOS IDPS (INDICADORES DE DESARROLLO PERSONAL Y SOCIAL) 4° BÁSICO 2025</vt:lpstr>
      <vt:lpstr>COMPARACIÓN CON PROMEDIO NACIONA LECTURA 4° BÁSICO 2025</vt:lpstr>
      <vt:lpstr>COMPRACIÓN CON RESULTADOS NACIONAL MATEMÁTICA 4° BÁSICO 2025</vt:lpstr>
      <vt:lpstr>RANKING COMUNAL SIMCE 2025 4° BÁSICO</vt:lpstr>
      <vt:lpstr>RESULTADOS SIMCE 8° BÁSICO 2025</vt:lpstr>
      <vt:lpstr>Presentación de PowerPoint</vt:lpstr>
      <vt:lpstr>RESULTADOS IDPS (INDICADORES DE DESARROLLO PERSONAL Y SOCIAL) 8° BÁSICO 2025</vt:lpstr>
      <vt:lpstr>COMPARACIÓN CON PROMEDIO NACIONAL LECTURA 8° BÁSICO 2025</vt:lpstr>
      <vt:lpstr>OMPARACIÓN CON PROMEDIO NACIONAL MATEMÁTICA 8° BÁSICO 2025</vt:lpstr>
      <vt:lpstr>COMPARACIÓN CON PROMEDIO NACIONAL HISTORIA 8° BÁSICO 2025 </vt:lpstr>
      <vt:lpstr>RANKING COMUNAL SIMCE 2025 8° BÁSICO</vt:lpstr>
      <vt:lpstr>RESULTADOS SIMCE II MEDIO 2025</vt:lpstr>
      <vt:lpstr>RESULTADOS IDPS (INDICADORES DE DESARROLLO PERSONAL Y SOCIAL) II MEDIO 2025</vt:lpstr>
      <vt:lpstr>COMPARCIÓN CON PROMEDIO NACIONAL LECTURA II MEDIO 2025</vt:lpstr>
      <vt:lpstr>COMPARACIÓN CON PROMEDIO NACIONAL MATEMÁTICA II MEDIO 2025</vt:lpstr>
      <vt:lpstr>RANKING COMUNAL SIMCE 2025 II MEDIO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Katherinne Ramírez Martínez</dc:creator>
  <cp:lastModifiedBy>Katherinne Ramírez Martínez</cp:lastModifiedBy>
  <cp:revision>12</cp:revision>
  <dcterms:created xsi:type="dcterms:W3CDTF">2025-02-07T14:02:04Z</dcterms:created>
  <dcterms:modified xsi:type="dcterms:W3CDTF">2026-03-08T16:16:51Z</dcterms:modified>
</cp:coreProperties>
</file>